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7" r:id="rId2"/>
    <p:sldId id="258" r:id="rId3"/>
    <p:sldId id="260" r:id="rId4"/>
  </p:sldIdLst>
  <p:sldSz cx="9144000" cy="6858000" type="screen4x3"/>
  <p:notesSz cx="6858000" cy="9144000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9D23C32-EE78-44F0-9FCC-22748618EFD7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MX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C00152-D93A-45E3-9CC9-67F0CD2707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s-MX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6C00152-D93A-45E3-9CC9-67F0CD2707B2}" type="slidenum">
              <a:rPr lang="es-MX" smtClean="0"/>
              <a:pPr/>
              <a:t>2</a:t>
            </a:fld>
            <a:endParaRPr lang="es-MX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589B65-A097-4527-A417-73ECDDA26606}" type="datetimeFigureOut">
              <a:rPr lang="es-MX" smtClean="0"/>
              <a:pPr/>
              <a:t>09/07/2018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D1B3C48-961B-4ACE-B877-FF6BAB0FE0B2}" type="slidenum">
              <a:rPr lang="es-MX" smtClean="0"/>
              <a:pPr/>
              <a:t>‹Nº›</a:t>
            </a:fld>
            <a:endParaRPr lang="es-MX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1700808"/>
            <a:ext cx="7772400" cy="650503"/>
          </a:xfrm>
        </p:spPr>
        <p:txBody>
          <a:bodyPr>
            <a:normAutofit/>
          </a:bodyPr>
          <a:lstStyle/>
          <a:p>
            <a:r>
              <a:rPr lang="es-MX" sz="3200" dirty="0" smtClean="0"/>
              <a:t>B.C.S.  PANORAMA EPIDEMIOLOGICO 2018</a:t>
            </a:r>
            <a:endParaRPr lang="es-MX" sz="3200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259632" y="2636912"/>
            <a:ext cx="6400800" cy="17526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GENERAL, INFLUENZA DENGUE, SEMANA # 14</a:t>
            </a:r>
          </a:p>
          <a:p>
            <a:r>
              <a:rPr lang="es-MX" sz="2800" dirty="0" smtClean="0"/>
              <a:t>2018</a:t>
            </a:r>
            <a:endParaRPr lang="es-MX" sz="2800" dirty="0"/>
          </a:p>
        </p:txBody>
      </p:sp>
      <p:sp>
        <p:nvSpPr>
          <p:cNvPr id="6" name="5 CuadroTexto"/>
          <p:cNvSpPr txBox="1"/>
          <p:nvPr/>
        </p:nvSpPr>
        <p:spPr>
          <a:xfrm>
            <a:off x="4499992" y="5229200"/>
            <a:ext cx="4320480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sz="1200" dirty="0" smtClean="0"/>
              <a:t>FUENTE: PLATAFORMA SINAVE. SUIVE WNDOWS. SSA</a:t>
            </a:r>
          </a:p>
          <a:p>
            <a:r>
              <a:rPr lang="es-MX" sz="1200" dirty="0" smtClean="0"/>
              <a:t>CORTE DE INFORMACION AL  12 - 04 -2018</a:t>
            </a:r>
          </a:p>
          <a:p>
            <a:r>
              <a:rPr lang="es-MX" sz="1200" dirty="0" smtClean="0"/>
              <a:t>DEPARTAMENTO DE VIGILANCIA EPIDEMIOLOGICA</a:t>
            </a:r>
          </a:p>
          <a:p>
            <a:r>
              <a:rPr lang="es-MX" sz="1200" dirty="0" smtClean="0"/>
              <a:t>RESPONSABLE: DR. MAURICIO BERNAL HERNANDEZ</a:t>
            </a:r>
          </a:p>
          <a:p>
            <a:r>
              <a:rPr lang="es-MX" sz="1200" dirty="0" smtClean="0"/>
              <a:t>APOYO TECNICO: ING. ERNESTO NAVARRO HIGUERA</a:t>
            </a:r>
          </a:p>
        </p:txBody>
      </p:sp>
      <p:pic>
        <p:nvPicPr>
          <p:cNvPr id="8" name="Marcador de contenido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  <a:prstGeom prst="rect">
            <a:avLst/>
          </a:prstGeo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95736" y="836712"/>
            <a:ext cx="4104456" cy="792088"/>
          </a:xfrm>
        </p:spPr>
        <p:txBody>
          <a:bodyPr>
            <a:normAutofit/>
          </a:bodyPr>
          <a:lstStyle/>
          <a:p>
            <a:r>
              <a:rPr lang="es-MX" sz="2800" dirty="0" smtClean="0"/>
              <a:t>MORBILIDAD GENERAL 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214282" y="28572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14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graphicFrame>
        <p:nvGraphicFramePr>
          <p:cNvPr id="12" name="11 Tabla"/>
          <p:cNvGraphicFramePr>
            <a:graphicFrameLocks noGrp="1"/>
          </p:cNvGraphicFramePr>
          <p:nvPr/>
        </p:nvGraphicFramePr>
        <p:xfrm>
          <a:off x="1928794" y="1357293"/>
          <a:ext cx="4857785" cy="5508314"/>
        </p:xfrm>
        <a:graphic>
          <a:graphicData uri="http://schemas.openxmlformats.org/drawingml/2006/table">
            <a:tbl>
              <a:tblPr/>
              <a:tblGrid>
                <a:gridCol w="2730287"/>
                <a:gridCol w="709166"/>
                <a:gridCol w="709166"/>
                <a:gridCol w="709166"/>
              </a:tblGrid>
              <a:tr h="12680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DIRECCION DE SERVICIOS DE SALUD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680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SUBDIRECCION DE CONTROL Y PREVENCION DE ENFERMEDADES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6802">
                <a:tc gridSpan="4">
                  <a:txBody>
                    <a:bodyPr/>
                    <a:lstStyle/>
                    <a:p>
                      <a:pPr algn="ctr" fontAlgn="b"/>
                      <a:r>
                        <a:rPr lang="es-MX" sz="800" b="0" i="0" u="none" strike="noStrike" dirty="0">
                          <a:latin typeface="Arial"/>
                        </a:rPr>
                        <a:t>DEPARTAMENTO DE VIGILANCIA EPIDEMIOLOGICA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6802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50410">
                <a:tc gridSpan="4"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Prontuario semana 14-2018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57572"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Padecimiento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 dirty="0">
                          <a:solidFill>
                            <a:srgbClr val="000000"/>
                          </a:solidFill>
                          <a:latin typeface="Calibri"/>
                        </a:rPr>
                        <a:t>2018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2017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900" b="0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Variación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Infecciones respiratorias agudas *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81,147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91,074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-10.90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 smtClean="0">
                          <a:latin typeface="Arial"/>
                        </a:rPr>
                        <a:t>Enfermedades diarreicas agudas**</a:t>
                      </a:r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15,061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13,037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15.53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3220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 dirty="0">
                          <a:latin typeface="Arial"/>
                        </a:rPr>
                        <a:t>Infección de vías urinarias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11,899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11,796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0.87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Otitis media aguda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4,364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3,367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29.61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Gingivitis y enfermedad periodontal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4,261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4,748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-10.26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Úlceras, gastritis y duodenitis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4,026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3,468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16.09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Conjuntivitis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3,490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Arial"/>
                        </a:rPr>
                        <a:t>3,436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1.57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Enfermedades de Transmisión Sexual ***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1,590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1,341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18.57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Obesidad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1,381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2,082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-33.67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Asma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782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803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-2.62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Hipertensión arterial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770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solidFill>
                            <a:srgbClr val="000000"/>
                          </a:solidFill>
                          <a:latin typeface="Arial"/>
                        </a:rPr>
                        <a:t>865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-10.98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Varicela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551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614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-10.26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Accidentes de transporte en vehículos con motor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481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534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-9.93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Diabetes mellitus (ambas) ****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466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566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-17.67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Insuficiencia venosa periférica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312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432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-27.78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Otras helmintiasis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296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468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-36.75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Quemaduras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255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280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-8.93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Depresión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240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244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 dirty="0">
                          <a:latin typeface="Calibri"/>
                        </a:rPr>
                        <a:t>-1.64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43248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Hiperplasia de la próstata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154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216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-28.70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46443">
                <a:tc>
                  <a:txBody>
                    <a:bodyPr/>
                    <a:lstStyle/>
                    <a:p>
                      <a:pPr algn="l" fontAlgn="b"/>
                      <a:r>
                        <a:rPr lang="es-MX" sz="800" b="0" i="0" u="none" strike="noStrike">
                          <a:latin typeface="Arial"/>
                        </a:rPr>
                        <a:t>Edema, proteinuria y transtornos hipertensivos en el embarazo, parto y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143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Arial"/>
                        </a:rPr>
                        <a:t>132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0" i="0" u="none" strike="noStrike">
                          <a:latin typeface="Calibri"/>
                        </a:rPr>
                        <a:t>8.33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0410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1" i="0" u="none" strike="noStrike">
                          <a:solidFill>
                            <a:srgbClr val="000000"/>
                          </a:solidFill>
                          <a:latin typeface="Arial"/>
                        </a:rPr>
                        <a:t>Total :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134,318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r>
                        <a:rPr lang="es-MX" sz="800" b="1" i="0" u="none" strike="noStrike">
                          <a:solidFill>
                            <a:srgbClr val="000000"/>
                          </a:solidFill>
                          <a:latin typeface="Calibri"/>
                        </a:rPr>
                        <a:t>143,154</a:t>
                      </a:r>
                    </a:p>
                  </a:txBody>
                  <a:tcPr marL="5474" marR="5474" marT="5474" marB="0" anchor="b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s-MX" sz="800" b="1" i="0" u="none" strike="noStrike" dirty="0">
                          <a:latin typeface="Calibri"/>
                        </a:rPr>
                        <a:t>-6.17</a:t>
                      </a:r>
                    </a:p>
                  </a:txBody>
                  <a:tcPr marL="5474" marR="5474" marT="5474" marB="0" anchor="b">
                    <a:lnL w="635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26802"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</a:tr>
              <a:tr h="20656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Fuente: EPIMORBI-SUAVE. Subdirección de Prevención y Control de Enfermedades. Secretaría de Salud. B.C.S.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656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*Incluye: infección respiratoria aguda, faringitis, amigdalitis estreptococica, neumonía, bronconeumonía e influenza.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656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**Incluye: amibiasis intestinal,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shigelosis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fiebre tifoidea, </a:t>
                      </a:r>
                      <a:r>
                        <a:rPr lang="es-MX" sz="700" b="0" i="0" u="none" strike="noStrike" dirty="0" err="1">
                          <a:latin typeface="Arial"/>
                        </a:rPr>
                        <a:t>giardiasis</a:t>
                      </a:r>
                      <a:r>
                        <a:rPr lang="es-MX" sz="700" b="0" i="0" u="none" strike="noStrike" dirty="0">
                          <a:latin typeface="Arial"/>
                        </a:rPr>
                        <a:t>, enfermedad diarreica aguda, intoxicación alimentaria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176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bacteriana, paratifoidea, otras salmonelosis y otras infecciones intestinales debidas a protozoarios.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206563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***Incluye: VIH, candidiasis urogenital, herpes genital, infección gonocócica genitourinaria, linfogranuloma venéreo,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  <a:tr h="126802">
                <a:tc gridSpan="3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 sífilis adquirida, tricomoniasis urogenital, chancro blando y vulvovaginitis aguda.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802">
                <a:tc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**** Incluye diabetes mellitus tipo 1 y 2.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6802">
                <a:tc gridSpan="2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>
                          <a:latin typeface="Arial"/>
                        </a:rPr>
                        <a:t>Observación: Se Incluye información de Consultorios Anexos a Farmacia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s-MX" sz="800" b="0" i="0" u="none" strike="noStrike" dirty="0">
                        <a:latin typeface="Arial"/>
                      </a:endParaRP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</a:tr>
              <a:tr h="121760">
                <a:tc gridSpan="4">
                  <a:txBody>
                    <a:bodyPr/>
                    <a:lstStyle/>
                    <a:p>
                      <a:pPr algn="l" fontAlgn="b"/>
                      <a:r>
                        <a:rPr lang="es-MX" sz="700" b="0" i="0" u="none" strike="noStrike" dirty="0">
                          <a:latin typeface="Arial"/>
                        </a:rPr>
                        <a:t>Nota: información disponible en el sistema de notificación, para el mismo período en ambos años. </a:t>
                      </a:r>
                    </a:p>
                  </a:txBody>
                  <a:tcPr marL="5474" marR="5474" marT="5474" marB="0" anchor="b">
                    <a:lnL>
                      <a:noFill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s-MX"/>
                    </a:p>
                  </a:txBody>
                  <a:tcPr/>
                </a:tc>
              </a:tr>
            </a:tbl>
          </a:graphicData>
        </a:graphic>
      </p:graphicFrame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1 Título"/>
          <p:cNvSpPr>
            <a:spLocks noGrp="1"/>
          </p:cNvSpPr>
          <p:nvPr>
            <p:ph type="title"/>
          </p:nvPr>
        </p:nvSpPr>
        <p:spPr>
          <a:xfrm>
            <a:off x="2143108" y="714356"/>
            <a:ext cx="4104456" cy="1143000"/>
          </a:xfrm>
        </p:spPr>
        <p:txBody>
          <a:bodyPr>
            <a:normAutofit/>
          </a:bodyPr>
          <a:lstStyle/>
          <a:p>
            <a:r>
              <a:rPr lang="es-MX" sz="2800" dirty="0" smtClean="0"/>
              <a:t>INFLUENZA 2018</a:t>
            </a:r>
            <a:endParaRPr lang="es-MX" sz="2800" dirty="0"/>
          </a:p>
        </p:txBody>
      </p:sp>
      <p:sp>
        <p:nvSpPr>
          <p:cNvPr id="7" name="Título 4"/>
          <p:cNvSpPr txBox="1">
            <a:spLocks/>
          </p:cNvSpPr>
          <p:nvPr/>
        </p:nvSpPr>
        <p:spPr>
          <a:xfrm>
            <a:off x="142844" y="214290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BOLETIN EPIDEMIOLOGICO SEMANAL </a:t>
            </a:r>
            <a:b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</a:br>
            <a:r>
              <a:rPr kumimoji="0" lang="es-MX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SEMANA </a:t>
            </a:r>
            <a:r>
              <a:rPr kumimoji="0" lang="es-MX" sz="1100" b="0" i="0" u="none" strike="noStrike" kern="1200" cap="none" spc="0" normalizeH="0" baseline="0" noProof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14 </a:t>
            </a:r>
            <a:r>
              <a:rPr kumimoji="0" lang="es-MX" sz="11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2018</a:t>
            </a:r>
            <a:endParaRPr kumimoji="0" lang="es-MX" sz="11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8" name="Marcador de contenido 6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6444208" y="263401"/>
            <a:ext cx="2102946" cy="1078903"/>
          </a:xfrm>
        </p:spPr>
      </p:pic>
      <p:pic>
        <p:nvPicPr>
          <p:cNvPr id="9" name="Imagen 3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467544" y="248883"/>
            <a:ext cx="1800200" cy="1252154"/>
          </a:xfrm>
          <a:prstGeom prst="rect">
            <a:avLst/>
          </a:prstGeom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643042" y="1857364"/>
            <a:ext cx="5591186" cy="48560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118</TotalTime>
  <Words>373</Words>
  <Application>Microsoft Office PowerPoint</Application>
  <PresentationFormat>Presentación en pantalla (4:3)</PresentationFormat>
  <Paragraphs>114</Paragraphs>
  <Slides>3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3</vt:i4>
      </vt:variant>
    </vt:vector>
  </HeadingPairs>
  <TitlesOfParts>
    <vt:vector size="4" baseType="lpstr">
      <vt:lpstr>Tema de Office</vt:lpstr>
      <vt:lpstr>B.C.S.  PANORAMA EPIDEMIOLOGICO 2018</vt:lpstr>
      <vt:lpstr>MORBILIDAD GENERAL </vt:lpstr>
      <vt:lpstr>INFLUENZA 2018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B.C.S.  PANORAMA EPIDEMIOLOGICO 2014</dc:title>
  <dc:creator>jgreen</dc:creator>
  <cp:lastModifiedBy>jgreen</cp:lastModifiedBy>
  <cp:revision>27</cp:revision>
  <dcterms:created xsi:type="dcterms:W3CDTF">2018-06-06T16:56:21Z</dcterms:created>
  <dcterms:modified xsi:type="dcterms:W3CDTF">2018-07-09T15:08:26Z</dcterms:modified>
</cp:coreProperties>
</file>